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Stijl, gemiddeld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smtClean="0"/>
              <a:t>Klik om de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260778AA-5E7A-4381-AB6E-53C546652A8A}"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255346" y="2750337"/>
            <a:ext cx="1171888" cy="1356442"/>
          </a:xfrm>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4165701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0778AA-5E7A-4381-AB6E-53C546652A8A}"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309"/>
            <a:ext cx="1154151" cy="1090789"/>
          </a:xfrm>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094255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0778AA-5E7A-4381-AB6E-53C546652A8A}"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615"/>
            <a:ext cx="1154151" cy="1090789"/>
          </a:xfrm>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681775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smtClean="0"/>
              <a:t>Klik om de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0778AA-5E7A-4381-AB6E-53C546652A8A}"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1B0AF9E4-8FFB-44A2-A1E8-BFEFCE4450C6}" type="slidenum">
              <a:rPr lang="nl-NL" smtClean="0"/>
              <a:t>‹nr.›</a:t>
            </a:fld>
            <a:endParaRPr lang="nl-N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07874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0778AA-5E7A-4381-AB6E-53C546652A8A}"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928455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smtClean="0"/>
              <a:t>Klik om de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260778AA-5E7A-4381-AB6E-53C546652A8A}" type="datetimeFigureOut">
              <a:rPr lang="nl-NL" smtClean="0"/>
              <a:t>25-7-2016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278111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smtClean="0"/>
              <a:t>Klik om de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3" name="Date Placeholder 2"/>
          <p:cNvSpPr>
            <a:spLocks noGrp="1"/>
          </p:cNvSpPr>
          <p:nvPr>
            <p:ph type="dt" sz="half" idx="10"/>
          </p:nvPr>
        </p:nvSpPr>
        <p:spPr/>
        <p:txBody>
          <a:bodyPr/>
          <a:lstStyle/>
          <a:p>
            <a:fld id="{260778AA-5E7A-4381-AB6E-53C546652A8A}" type="datetimeFigureOut">
              <a:rPr lang="nl-NL" smtClean="0"/>
              <a:t>25-7-2016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3445372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60778AA-5E7A-4381-AB6E-53C546652A8A}"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4809163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60778AA-5E7A-4381-AB6E-53C546652A8A}" type="datetimeFigureOut">
              <a:rPr lang="nl-NL" smtClean="0"/>
              <a:t>25-7-2016</a:t>
            </a:fld>
            <a:endParaRPr lang="nl-NL"/>
          </a:p>
        </p:txBody>
      </p:sp>
      <p:sp>
        <p:nvSpPr>
          <p:cNvPr id="5" name="Footer Placeholder 4"/>
          <p:cNvSpPr>
            <a:spLocks noGrp="1"/>
          </p:cNvSpPr>
          <p:nvPr>
            <p:ph type="ftr" sz="quarter" idx="11"/>
          </p:nvPr>
        </p:nvSpPr>
        <p:spPr>
          <a:xfrm>
            <a:off x="680321" y="5936188"/>
            <a:ext cx="6126805" cy="365125"/>
          </a:xfrm>
        </p:spPr>
        <p:txBody>
          <a:bodyPr/>
          <a:lstStyle/>
          <a:p>
            <a:endParaRPr lang="nl-N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B0AF9E4-8FFB-44A2-A1E8-BFEFCE4450C6}" type="slidenum">
              <a:rPr lang="nl-NL" smtClean="0"/>
              <a:t>‹nr.›</a:t>
            </a:fld>
            <a:endParaRPr lang="nl-NL"/>
          </a:p>
        </p:txBody>
      </p:sp>
    </p:spTree>
    <p:extLst>
      <p:ext uri="{BB962C8B-B14F-4D97-AF65-F5344CB8AC3E}">
        <p14:creationId xmlns:p14="http://schemas.microsoft.com/office/powerpoint/2010/main" val="1521217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60778AA-5E7A-4381-AB6E-53C546652A8A}"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269013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smtClean="0"/>
              <a:t>Klik om de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260778AA-5E7A-4381-AB6E-53C546652A8A}" type="datetimeFigureOut">
              <a:rPr lang="nl-NL" smtClean="0"/>
              <a:t>25-7-2016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729455" y="2869895"/>
            <a:ext cx="1154151" cy="1090789"/>
          </a:xfrm>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482346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260778AA-5E7A-4381-AB6E-53C546652A8A}"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2678061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80322" y="3030008"/>
            <a:ext cx="4698355" cy="2906179"/>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260778AA-5E7A-4381-AB6E-53C546652A8A}" type="datetimeFigureOut">
              <a:rPr lang="nl-NL" smtClean="0"/>
              <a:t>25-7-2016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61565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260778AA-5E7A-4381-AB6E-53C546652A8A}" type="datetimeFigureOut">
              <a:rPr lang="nl-NL" smtClean="0"/>
              <a:t>25-7-2016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55083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60778AA-5E7A-4381-AB6E-53C546652A8A}" type="datetimeFigureOut">
              <a:rPr lang="nl-NL" smtClean="0"/>
              <a:t>25-7-2016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893150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0778AA-5E7A-4381-AB6E-53C546652A8A}"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338912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260778AA-5E7A-4381-AB6E-53C546652A8A}" type="datetimeFigureOut">
              <a:rPr lang="nl-NL" smtClean="0"/>
              <a:t>25-7-2016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286281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60778AA-5E7A-4381-AB6E-53C546652A8A}" type="datetimeFigureOut">
              <a:rPr lang="nl-NL" smtClean="0"/>
              <a:t>25-7-2016</a:t>
            </a:fld>
            <a:endParaRPr lang="nl-N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B0AF9E4-8FFB-44A2-A1E8-BFEFCE4450C6}" type="slidenum">
              <a:rPr lang="nl-NL" smtClean="0"/>
              <a:t>‹nr.›</a:t>
            </a:fld>
            <a:endParaRPr lang="nl-NL"/>
          </a:p>
        </p:txBody>
      </p:sp>
    </p:spTree>
    <p:extLst>
      <p:ext uri="{BB962C8B-B14F-4D97-AF65-F5344CB8AC3E}">
        <p14:creationId xmlns:p14="http://schemas.microsoft.com/office/powerpoint/2010/main" val="877578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Arial" panose="020B0604020202020204" pitchFamily="34" charset="0"/>
                <a:cs typeface="Arial" panose="020B0604020202020204" pitchFamily="34" charset="0"/>
              </a:rPr>
              <a:t>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a:t>
            </a:r>
            <a:endParaRPr lang="nl-NL" dirty="0">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p:txBody>
          <a:bodyPr/>
          <a:lstStyle/>
          <a:p>
            <a:r>
              <a:rPr lang="nl-NL" dirty="0" smtClean="0">
                <a:latin typeface="Arial" panose="020B0604020202020204" pitchFamily="34" charset="0"/>
                <a:cs typeface="Arial" panose="020B0604020202020204" pitchFamily="34" charset="0"/>
              </a:rPr>
              <a:t>Zwei </a:t>
            </a:r>
            <a:r>
              <a:rPr lang="nl-NL" dirty="0" err="1" smtClean="0">
                <a:latin typeface="Arial" panose="020B0604020202020204" pitchFamily="34" charset="0"/>
                <a:cs typeface="Arial" panose="020B0604020202020204" pitchFamily="34" charset="0"/>
              </a:rPr>
              <a:t>Weisen</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worauf</a:t>
            </a:r>
            <a:r>
              <a:rPr lang="nl-NL" dirty="0" smtClean="0">
                <a:latin typeface="Arial" panose="020B0604020202020204" pitchFamily="34" charset="0"/>
                <a:cs typeface="Arial" panose="020B0604020202020204" pitchFamily="34" charset="0"/>
              </a:rPr>
              <a:t> man </a:t>
            </a:r>
            <a:r>
              <a:rPr lang="nl-NL" dirty="0" err="1" smtClean="0">
                <a:latin typeface="Arial" panose="020B0604020202020204" pitchFamily="34" charset="0"/>
                <a:cs typeface="Arial" panose="020B0604020202020204" pitchFamily="34" charset="0"/>
              </a:rPr>
              <a:t>sich</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a:t>
            </a:r>
            <a:r>
              <a:rPr lang="nl-NL" dirty="0" smtClean="0">
                <a:latin typeface="Arial" panose="020B0604020202020204" pitchFamily="34" charset="0"/>
                <a:cs typeface="Arial" panose="020B0604020202020204" pitchFamily="34" charset="0"/>
              </a:rPr>
              <a:t>-Gruppen’ merken </a:t>
            </a:r>
            <a:r>
              <a:rPr lang="nl-NL" dirty="0" err="1" smtClean="0">
                <a:latin typeface="Arial" panose="020B0604020202020204" pitchFamily="34" charset="0"/>
                <a:cs typeface="Arial" panose="020B0604020202020204" pitchFamily="34" charset="0"/>
              </a:rPr>
              <a:t>kann</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6605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Wie </a:t>
            </a:r>
            <a:r>
              <a:rPr lang="nl-NL" dirty="0" err="1" smtClean="0">
                <a:latin typeface="Arial" panose="020B0604020202020204" pitchFamily="34" charset="0"/>
                <a:cs typeface="Arial" panose="020B0604020202020204" pitchFamily="34" charset="0"/>
              </a:rPr>
              <a:t>funktioniert</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 (1)</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latin typeface="Arial" panose="020B0604020202020204" pitchFamily="34" charset="0"/>
                <a:cs typeface="Arial" panose="020B0604020202020204" pitchFamily="34" charset="0"/>
              </a:rPr>
              <a:t>We kennen de ,der’- en ,</a:t>
            </a:r>
            <a:r>
              <a:rPr lang="nl-NL" dirty="0" err="1" smtClean="0">
                <a:latin typeface="Arial" panose="020B0604020202020204" pitchFamily="34" charset="0"/>
                <a:cs typeface="Arial" panose="020B0604020202020204" pitchFamily="34" charset="0"/>
              </a:rPr>
              <a:t>ein</a:t>
            </a:r>
            <a:r>
              <a:rPr lang="nl-NL" dirty="0" smtClean="0">
                <a:latin typeface="Arial" panose="020B0604020202020204" pitchFamily="34" charset="0"/>
                <a:cs typeface="Arial" panose="020B0604020202020204" pitchFamily="34" charset="0"/>
              </a:rPr>
              <a:t>’-</a:t>
            </a:r>
            <a:r>
              <a:rPr lang="nl-NL" dirty="0" err="1" smtClean="0">
                <a:latin typeface="Arial" panose="020B0604020202020204" pitchFamily="34" charset="0"/>
                <a:cs typeface="Arial" panose="020B0604020202020204" pitchFamily="34" charset="0"/>
              </a:rPr>
              <a:t>Gruppe</a:t>
            </a:r>
            <a:r>
              <a:rPr lang="nl-NL" dirty="0" smtClean="0">
                <a:latin typeface="Arial" panose="020B0604020202020204" pitchFamily="34" charset="0"/>
                <a:cs typeface="Arial" panose="020B0604020202020204" pitchFamily="34" charset="0"/>
              </a:rPr>
              <a:t> al. Kort gezegd betekent dit dat er altijd een lidwoord of bezittelijk voornaamwoord vóór het zelfstandig naamwoord staat. Het komt echter ook voor dat er geen enkel woord voorstaat (behalve een bijvoeglijk naamwoord). Het is dan onduidelijk tot welke groep het hoort. Daarom noemen we dit de ‘nul’-groep:</a:t>
            </a:r>
          </a:p>
          <a:p>
            <a:pPr marL="0" indent="0">
              <a:buNone/>
            </a:pPr>
            <a:endParaRPr lang="nl-NL" dirty="0">
              <a:latin typeface="Arial" panose="020B0604020202020204" pitchFamily="34" charset="0"/>
              <a:cs typeface="Arial" panose="020B0604020202020204" pitchFamily="34" charset="0"/>
            </a:endParaRPr>
          </a:p>
          <a:p>
            <a:pPr marL="0" indent="0">
              <a:buNone/>
            </a:pPr>
            <a:r>
              <a:rPr lang="nl-NL" i="1" dirty="0" smtClean="0">
                <a:latin typeface="Arial" panose="020B0604020202020204" pitchFamily="34" charset="0"/>
                <a:cs typeface="Arial" panose="020B0604020202020204" pitchFamily="34" charset="0"/>
              </a:rPr>
              <a:t>Das </a:t>
            </a:r>
            <a:r>
              <a:rPr lang="nl-NL" i="1" dirty="0" err="1" smtClean="0">
                <a:latin typeface="Arial" panose="020B0604020202020204" pitchFamily="34" charset="0"/>
                <a:cs typeface="Arial" panose="020B0604020202020204" pitchFamily="34" charset="0"/>
              </a:rPr>
              <a:t>ist</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guter</a:t>
            </a:r>
            <a:r>
              <a:rPr lang="nl-NL" i="1" dirty="0" smtClean="0">
                <a:latin typeface="Arial" panose="020B0604020202020204" pitchFamily="34" charset="0"/>
                <a:cs typeface="Arial" panose="020B0604020202020204" pitchFamily="34" charset="0"/>
              </a:rPr>
              <a:t> alter </a:t>
            </a:r>
            <a:r>
              <a:rPr lang="nl-NL" i="1" dirty="0" err="1" smtClean="0">
                <a:latin typeface="Arial" panose="020B0604020202020204" pitchFamily="34" charset="0"/>
                <a:cs typeface="Arial" panose="020B0604020202020204" pitchFamily="34" charset="0"/>
              </a:rPr>
              <a:t>Wein</a:t>
            </a:r>
            <a:r>
              <a:rPr lang="nl-NL" i="1" dirty="0" smtClean="0">
                <a:latin typeface="Arial" panose="020B0604020202020204" pitchFamily="34" charset="0"/>
                <a:cs typeface="Arial" panose="020B0604020202020204" pitchFamily="34" charset="0"/>
              </a:rPr>
              <a:t>.</a:t>
            </a:r>
          </a:p>
          <a:p>
            <a:pPr marL="0" indent="0">
              <a:buNone/>
            </a:pPr>
            <a:r>
              <a:rPr lang="nl-NL" i="1" dirty="0" err="1" smtClean="0">
                <a:latin typeface="Arial" panose="020B0604020202020204" pitchFamily="34" charset="0"/>
                <a:cs typeface="Arial" panose="020B0604020202020204" pitchFamily="34" charset="0"/>
              </a:rPr>
              <a:t>Sie</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trinkt</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gern</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heiße</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Milch</a:t>
            </a:r>
            <a:r>
              <a:rPr lang="nl-NL" i="1" dirty="0" smtClean="0">
                <a:latin typeface="Arial" panose="020B0604020202020204" pitchFamily="34" charset="0"/>
                <a:cs typeface="Arial" panose="020B0604020202020204" pitchFamily="34" charset="0"/>
              </a:rPr>
              <a:t>.</a:t>
            </a:r>
          </a:p>
          <a:p>
            <a:pPr marL="0" indent="0">
              <a:buNone/>
            </a:pPr>
            <a:r>
              <a:rPr lang="nl-NL" i="1" dirty="0" err="1" smtClean="0">
                <a:latin typeface="Arial" panose="020B0604020202020204" pitchFamily="34" charset="0"/>
                <a:cs typeface="Arial" panose="020B0604020202020204" pitchFamily="34" charset="0"/>
              </a:rPr>
              <a:t>Lieber</a:t>
            </a:r>
            <a:r>
              <a:rPr lang="nl-NL" i="1" dirty="0" smtClean="0">
                <a:latin typeface="Arial" panose="020B0604020202020204" pitchFamily="34" charset="0"/>
                <a:cs typeface="Arial" panose="020B0604020202020204" pitchFamily="34" charset="0"/>
              </a:rPr>
              <a:t> Peter, wie </a:t>
            </a:r>
            <a:r>
              <a:rPr lang="nl-NL" i="1" dirty="0" err="1" smtClean="0">
                <a:latin typeface="Arial" panose="020B0604020202020204" pitchFamily="34" charset="0"/>
                <a:cs typeface="Arial" panose="020B0604020202020204" pitchFamily="34" charset="0"/>
              </a:rPr>
              <a:t>geht</a:t>
            </a:r>
            <a:r>
              <a:rPr lang="nl-NL" i="1" dirty="0" smtClean="0">
                <a:latin typeface="Arial" panose="020B0604020202020204" pitchFamily="34" charset="0"/>
                <a:cs typeface="Arial" panose="020B0604020202020204" pitchFamily="34" charset="0"/>
              </a:rPr>
              <a:t> es dir?</a:t>
            </a:r>
          </a:p>
          <a:p>
            <a:pPr marL="0" indent="0">
              <a:buNone/>
            </a:pPr>
            <a:endParaRPr lang="nl-NL"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507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Die 1. </a:t>
            </a:r>
            <a:r>
              <a:rPr lang="nl-NL" dirty="0" err="1" smtClean="0">
                <a:latin typeface="Arial" panose="020B0604020202020204" pitchFamily="34" charset="0"/>
                <a:cs typeface="Arial" panose="020B0604020202020204" pitchFamily="34" charset="0"/>
              </a:rPr>
              <a:t>Weise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um</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sich</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zu</a:t>
            </a:r>
            <a:r>
              <a:rPr lang="nl-NL" dirty="0" smtClean="0">
                <a:latin typeface="Arial" panose="020B0604020202020204" pitchFamily="34" charset="0"/>
                <a:cs typeface="Arial" panose="020B0604020202020204" pitchFamily="34" charset="0"/>
              </a:rPr>
              <a:t> merken</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fontScale="92500" lnSpcReduction="10000"/>
          </a:bodyPr>
          <a:lstStyle/>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r>
              <a:rPr lang="nl-NL" dirty="0" smtClean="0">
                <a:latin typeface="Arial" panose="020B0604020202020204" pitchFamily="34" charset="0"/>
                <a:cs typeface="Arial" panose="020B0604020202020204" pitchFamily="34" charset="0"/>
              </a:rPr>
              <a:t>Zoals je ziet, neemt het bijvoeglijk naamwoord de uitgangen over van de ‘der’-</a:t>
            </a:r>
            <a:r>
              <a:rPr lang="nl-NL" dirty="0" err="1" smtClean="0">
                <a:latin typeface="Arial" panose="020B0604020202020204" pitchFamily="34" charset="0"/>
                <a:cs typeface="Arial" panose="020B0604020202020204" pitchFamily="34" charset="0"/>
              </a:rPr>
              <a:t>Gruppe</a:t>
            </a:r>
            <a:r>
              <a:rPr lang="nl-NL" dirty="0" smtClean="0">
                <a:latin typeface="Arial" panose="020B0604020202020204" pitchFamily="34" charset="0"/>
                <a:cs typeface="Arial" panose="020B0604020202020204" pitchFamily="34" charset="0"/>
              </a:rPr>
              <a:t>, op twee uitzonderingen na: </a:t>
            </a:r>
          </a:p>
          <a:p>
            <a:pPr marL="0" indent="0">
              <a:buNone/>
            </a:pPr>
            <a:r>
              <a:rPr lang="nl-NL" dirty="0" smtClean="0">
                <a:latin typeface="Arial" panose="020B0604020202020204" pitchFamily="34" charset="0"/>
                <a:cs typeface="Arial" panose="020B0604020202020204" pitchFamily="34" charset="0"/>
              </a:rPr>
              <a:t>2</a:t>
            </a:r>
            <a:r>
              <a:rPr lang="nl-NL" baseline="30000" dirty="0" smtClean="0">
                <a:latin typeface="Arial" panose="020B0604020202020204" pitchFamily="34" charset="0"/>
                <a:cs typeface="Arial" panose="020B0604020202020204" pitchFamily="34" charset="0"/>
              </a:rPr>
              <a:t>e</a:t>
            </a:r>
            <a:r>
              <a:rPr lang="nl-NL" dirty="0">
                <a:latin typeface="Arial" panose="020B0604020202020204" pitchFamily="34" charset="0"/>
                <a:cs typeface="Arial" panose="020B0604020202020204" pitchFamily="34" charset="0"/>
              </a:rPr>
              <a:t> </a:t>
            </a:r>
            <a:r>
              <a:rPr lang="nl-NL" dirty="0" smtClean="0">
                <a:latin typeface="Arial" panose="020B0604020202020204" pitchFamily="34" charset="0"/>
                <a:cs typeface="Arial" panose="020B0604020202020204" pitchFamily="34" charset="0"/>
              </a:rPr>
              <a:t>naamval mannelijk en onzijdig</a:t>
            </a:r>
          </a:p>
          <a:p>
            <a:pPr marL="0" indent="0">
              <a:buNone/>
            </a:pPr>
            <a:r>
              <a:rPr lang="nl-NL" dirty="0" smtClean="0">
                <a:latin typeface="Arial" panose="020B0604020202020204" pitchFamily="34" charset="0"/>
                <a:cs typeface="Arial" panose="020B0604020202020204" pitchFamily="34" charset="0"/>
              </a:rPr>
              <a:t>Zij krijgen gewoon de uitgang van het bijvoeglijk naamwoord</a:t>
            </a:r>
            <a:endParaRPr lang="nl-NL" dirty="0">
              <a:latin typeface="Arial" panose="020B0604020202020204" pitchFamily="34" charset="0"/>
              <a:cs typeface="Arial" panose="020B0604020202020204" pitchFamily="34" charset="0"/>
            </a:endParaRPr>
          </a:p>
        </p:txBody>
      </p:sp>
      <p:pic>
        <p:nvPicPr>
          <p:cNvPr id="5" name="Afbeelding 4"/>
          <p:cNvPicPr/>
          <p:nvPr/>
        </p:nvPicPr>
        <p:blipFill>
          <a:blip r:embed="rId2" cstate="print"/>
          <a:srcRect/>
          <a:stretch>
            <a:fillRect/>
          </a:stretch>
        </p:blipFill>
        <p:spPr bwMode="auto">
          <a:xfrm>
            <a:off x="481704" y="2083203"/>
            <a:ext cx="10011093" cy="2155825"/>
          </a:xfrm>
          <a:prstGeom prst="rect">
            <a:avLst/>
          </a:prstGeom>
          <a:noFill/>
          <a:ln w="9525">
            <a:noFill/>
            <a:miter lim="800000"/>
            <a:headEnd/>
            <a:tailEnd/>
          </a:ln>
        </p:spPr>
      </p:pic>
    </p:spTree>
    <p:extLst>
      <p:ext uri="{BB962C8B-B14F-4D97-AF65-F5344CB8AC3E}">
        <p14:creationId xmlns:p14="http://schemas.microsoft.com/office/powerpoint/2010/main" val="404966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Die 2. </a:t>
            </a:r>
            <a:r>
              <a:rPr lang="nl-NL" dirty="0" err="1" smtClean="0">
                <a:latin typeface="Arial" panose="020B0604020202020204" pitchFamily="34" charset="0"/>
                <a:cs typeface="Arial" panose="020B0604020202020204" pitchFamily="34" charset="0"/>
              </a:rPr>
              <a:t>Weise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um</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sich</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zu</a:t>
            </a:r>
            <a:r>
              <a:rPr lang="nl-NL" dirty="0" smtClean="0">
                <a:latin typeface="Arial" panose="020B0604020202020204" pitchFamily="34" charset="0"/>
                <a:cs typeface="Arial" panose="020B0604020202020204" pitchFamily="34" charset="0"/>
              </a:rPr>
              <a:t> merken</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latin typeface="Arial" panose="020B0604020202020204" pitchFamily="34" charset="0"/>
                <a:cs typeface="Arial" panose="020B0604020202020204" pitchFamily="34" charset="0"/>
              </a:rPr>
              <a:t>Er is nog een andere manier om te onthouden welke uitgang de nul-groep krijgt. Kijk daarvoor eerst naar het schema op de  volgende dia. Je ziet dan het  volgende:</a:t>
            </a:r>
          </a:p>
          <a:p>
            <a:pPr marL="0" indent="0">
              <a:buNone/>
            </a:pPr>
            <a:endParaRPr lang="nl-NL" dirty="0">
              <a:latin typeface="Arial" panose="020B0604020202020204" pitchFamily="34" charset="0"/>
              <a:cs typeface="Arial" panose="020B0604020202020204" pitchFamily="34" charset="0"/>
            </a:endParaRPr>
          </a:p>
          <a:p>
            <a:pPr marL="0" indent="0">
              <a:buNone/>
            </a:pPr>
            <a:r>
              <a:rPr lang="nl-NL" dirty="0" smtClean="0">
                <a:latin typeface="Arial" panose="020B0604020202020204" pitchFamily="34" charset="0"/>
                <a:cs typeface="Arial" panose="020B0604020202020204" pitchFamily="34" charset="0"/>
              </a:rPr>
              <a:t>Het bijvoeglijk naamwoord neemt de uitgangen </a:t>
            </a:r>
            <a:r>
              <a:rPr lang="nl-NL" b="1" dirty="0" smtClean="0">
                <a:latin typeface="Arial" panose="020B0604020202020204" pitchFamily="34" charset="0"/>
                <a:cs typeface="Arial" panose="020B0604020202020204" pitchFamily="34" charset="0"/>
              </a:rPr>
              <a:t>van de </a:t>
            </a:r>
            <a:r>
              <a:rPr lang="nl-NL" b="1" dirty="0" err="1" smtClean="0">
                <a:latin typeface="Arial" panose="020B0604020202020204" pitchFamily="34" charset="0"/>
                <a:cs typeface="Arial" panose="020B0604020202020204" pitchFamily="34" charset="0"/>
              </a:rPr>
              <a:t>ein-Gruppe</a:t>
            </a:r>
            <a:r>
              <a:rPr lang="nl-NL" b="1" dirty="0" smtClean="0">
                <a:latin typeface="Arial" panose="020B0604020202020204" pitchFamily="34" charset="0"/>
                <a:cs typeface="Arial" panose="020B0604020202020204" pitchFamily="34" charset="0"/>
              </a:rPr>
              <a:t> zelf </a:t>
            </a:r>
            <a:r>
              <a:rPr lang="nl-NL" dirty="0" smtClean="0">
                <a:latin typeface="Arial" panose="020B0604020202020204" pitchFamily="34" charset="0"/>
                <a:cs typeface="Arial" panose="020B0604020202020204" pitchFamily="34" charset="0"/>
              </a:rPr>
              <a:t>over:</a:t>
            </a:r>
          </a:p>
          <a:p>
            <a:pPr>
              <a:buFontTx/>
              <a:buChar char="-"/>
            </a:pPr>
            <a:r>
              <a:rPr lang="nl-NL" dirty="0" smtClean="0">
                <a:latin typeface="Arial" panose="020B0604020202020204" pitchFamily="34" charset="0"/>
                <a:cs typeface="Arial" panose="020B0604020202020204" pitchFamily="34" charset="0"/>
              </a:rPr>
              <a:t>bij alle bijvoeglijk naamwoorden in het </a:t>
            </a:r>
            <a:r>
              <a:rPr lang="nl-NL" b="1" dirty="0" smtClean="0">
                <a:latin typeface="Arial" panose="020B0604020202020204" pitchFamily="34" charset="0"/>
                <a:cs typeface="Arial" panose="020B0604020202020204" pitchFamily="34" charset="0"/>
              </a:rPr>
              <a:t>meervoud</a:t>
            </a:r>
            <a:br>
              <a:rPr lang="nl-NL" b="1"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bij de 2</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 vrouwelijk</a:t>
            </a:r>
          </a:p>
          <a:p>
            <a:pPr marL="0" indent="0">
              <a:buNone/>
            </a:pPr>
            <a:r>
              <a:rPr lang="nl-NL" dirty="0" smtClean="0">
                <a:latin typeface="Arial" panose="020B0604020202020204" pitchFamily="34" charset="0"/>
                <a:cs typeface="Arial" panose="020B0604020202020204" pitchFamily="34" charset="0"/>
              </a:rPr>
              <a:t>In alle overige gevallen is de uitgang van de nul-groep gelijk aan de uitgang van het bijvoeglijk naamwoord uit de </a:t>
            </a:r>
            <a:r>
              <a:rPr lang="nl-NL" dirty="0" err="1" smtClean="0">
                <a:latin typeface="Arial" panose="020B0604020202020204" pitchFamily="34" charset="0"/>
                <a:cs typeface="Arial" panose="020B0604020202020204" pitchFamily="34" charset="0"/>
              </a:rPr>
              <a:t>ein</a:t>
            </a:r>
            <a:r>
              <a:rPr lang="nl-NL" dirty="0" smtClean="0">
                <a:latin typeface="Arial" panose="020B0604020202020204" pitchFamily="34" charset="0"/>
                <a:cs typeface="Arial" panose="020B0604020202020204" pitchFamily="34" charset="0"/>
              </a:rPr>
              <a:t>-groep.</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1335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8" name="Tijdelijke aanduiding voor inhoud 7"/>
          <p:cNvGraphicFramePr>
            <a:graphicFrameLocks noGrp="1"/>
          </p:cNvGraphicFramePr>
          <p:nvPr>
            <p:ph idx="1"/>
            <p:extLst>
              <p:ext uri="{D42A27DB-BD31-4B8C-83A1-F6EECF244321}">
                <p14:modId xmlns:p14="http://schemas.microsoft.com/office/powerpoint/2010/main" val="775943933"/>
              </p:ext>
            </p:extLst>
          </p:nvPr>
        </p:nvGraphicFramePr>
        <p:xfrm>
          <a:off x="1" y="1"/>
          <a:ext cx="12268200" cy="6781800"/>
        </p:xfrm>
        <a:graphic>
          <a:graphicData uri="http://schemas.openxmlformats.org/drawingml/2006/table">
            <a:tbl>
              <a:tblPr firstRow="1" bandRow="1">
                <a:tableStyleId>{16D9F66E-5EB9-4882-86FB-DCBF35E3C3E4}</a:tableStyleId>
              </a:tblPr>
              <a:tblGrid>
                <a:gridCol w="2453640"/>
                <a:gridCol w="2453640"/>
                <a:gridCol w="2453640"/>
                <a:gridCol w="2453640"/>
                <a:gridCol w="2453640"/>
              </a:tblGrid>
              <a:tr h="483129">
                <a:tc>
                  <a:txBody>
                    <a:bodyPr/>
                    <a:lstStyle/>
                    <a:p>
                      <a:r>
                        <a:rPr lang="nl-NL" sz="1900" dirty="0" smtClean="0"/>
                        <a:t>Naamval</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t>der</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die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das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die (</a:t>
                      </a:r>
                      <a:r>
                        <a:rPr lang="nl-NL" sz="1900" dirty="0" err="1" smtClean="0"/>
                        <a:t>mz</a:t>
                      </a:r>
                      <a:r>
                        <a:rPr lang="nl-NL" sz="1900" dirty="0" smtClean="0"/>
                        <a:t>)</a:t>
                      </a:r>
                      <a:endParaRPr lang="nl-NL" sz="1900" b="0" dirty="0">
                        <a:latin typeface="Arial" panose="020B0604020202020204" pitchFamily="34" charset="0"/>
                        <a:cs typeface="Arial" panose="020B0604020202020204" pitchFamily="34" charset="0"/>
                      </a:endParaRPr>
                    </a:p>
                  </a:txBody>
                  <a:tcPr>
                    <a:solidFill>
                      <a:schemeClr val="accent6">
                        <a:lumMod val="75000"/>
                      </a:schemeClr>
                    </a:solidFill>
                  </a:tcPr>
                </a:tc>
              </a:tr>
              <a:tr h="1588164">
                <a:tc>
                  <a:txBody>
                    <a:bodyPr/>
                    <a:lstStyle/>
                    <a:p>
                      <a:r>
                        <a:rPr lang="nl-NL" sz="1900" dirty="0" smtClean="0"/>
                        <a:t>1</a:t>
                      </a:r>
                      <a:r>
                        <a:rPr lang="nl-NL" sz="1900" baseline="30000" dirty="0" smtClean="0"/>
                        <a:t>e</a:t>
                      </a:r>
                      <a:r>
                        <a:rPr lang="nl-NL" sz="1900" dirty="0" smtClean="0"/>
                        <a:t> naamval</a:t>
                      </a:r>
                    </a:p>
                    <a:p>
                      <a:r>
                        <a:rPr lang="nl-NL" sz="1900" dirty="0" smtClean="0"/>
                        <a:t>(</a:t>
                      </a:r>
                      <a:r>
                        <a:rPr lang="nl-NL" sz="1900" dirty="0" err="1" smtClean="0"/>
                        <a:t>nominativ</a:t>
                      </a:r>
                      <a:r>
                        <a:rPr lang="nl-NL" sz="1900" dirty="0" smtClean="0"/>
                        <a:t>; onderwerp)</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t>der</a:t>
                      </a:r>
                      <a:r>
                        <a:rPr lang="nl-NL" sz="1900" baseline="0" dirty="0" smtClean="0"/>
                        <a:t> </a:t>
                      </a:r>
                      <a:r>
                        <a:rPr lang="nl-NL" sz="1900" baseline="0" dirty="0" err="1" smtClean="0"/>
                        <a:t>rote</a:t>
                      </a:r>
                      <a:endParaRPr lang="nl-NL" sz="1900" baseline="0" dirty="0" smtClean="0"/>
                    </a:p>
                    <a:p>
                      <a:r>
                        <a:rPr lang="nl-NL" sz="1900" baseline="0" dirty="0" err="1" smtClean="0"/>
                        <a:t>ein</a:t>
                      </a:r>
                      <a:r>
                        <a:rPr lang="nl-NL" sz="1900" baseline="0" dirty="0" smtClean="0"/>
                        <a:t> </a:t>
                      </a:r>
                      <a:r>
                        <a:rPr lang="nl-NL" sz="1900" baseline="0" dirty="0" err="1" smtClean="0"/>
                        <a:t>roter</a:t>
                      </a:r>
                      <a:r>
                        <a:rPr lang="nl-NL" sz="1900" baseline="0" dirty="0" smtClean="0"/>
                        <a:t>           </a:t>
                      </a:r>
                      <a:r>
                        <a:rPr lang="nl-NL" sz="1900" baseline="0" dirty="0" err="1" smtClean="0"/>
                        <a:t>Wein</a:t>
                      </a:r>
                      <a:endParaRPr lang="nl-NL" sz="1900" baseline="0" dirty="0" smtClean="0"/>
                    </a:p>
                    <a:p>
                      <a:r>
                        <a:rPr lang="nl-NL" sz="1900" dirty="0" smtClean="0"/>
                        <a:t>      </a:t>
                      </a:r>
                      <a:r>
                        <a:rPr lang="nl-NL" sz="1900" dirty="0" err="1" smtClean="0"/>
                        <a:t>roter</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die</a:t>
                      </a:r>
                      <a:r>
                        <a:rPr lang="nl-NL" sz="1900" baseline="0" dirty="0" smtClean="0"/>
                        <a:t>    </a:t>
                      </a:r>
                      <a:r>
                        <a:rPr lang="nl-NL" sz="1900" baseline="0" dirty="0" err="1" smtClean="0"/>
                        <a:t>heiße</a:t>
                      </a:r>
                      <a:r>
                        <a:rPr lang="nl-NL" sz="1900" baseline="0" dirty="0" smtClean="0"/>
                        <a:t/>
                      </a:r>
                      <a:br>
                        <a:rPr lang="nl-NL" sz="1900" baseline="0" dirty="0" smtClean="0"/>
                      </a:br>
                      <a:r>
                        <a:rPr lang="nl-NL" sz="1900" baseline="0" dirty="0" err="1" smtClean="0"/>
                        <a:t>eine</a:t>
                      </a:r>
                      <a:r>
                        <a:rPr lang="nl-NL" sz="1900" baseline="0" dirty="0" smtClean="0"/>
                        <a:t> </a:t>
                      </a:r>
                      <a:r>
                        <a:rPr lang="nl-NL" sz="1900" baseline="0" dirty="0" err="1" smtClean="0"/>
                        <a:t>heiße</a:t>
                      </a:r>
                      <a:r>
                        <a:rPr lang="nl-NL" sz="1900" baseline="0" dirty="0" smtClean="0"/>
                        <a:t>   </a:t>
                      </a:r>
                      <a:r>
                        <a:rPr lang="nl-NL" sz="1900" baseline="0" dirty="0" err="1" smtClean="0"/>
                        <a:t>Suppe</a:t>
                      </a:r>
                      <a:r>
                        <a:rPr lang="nl-NL" sz="1900" baseline="0" dirty="0" smtClean="0"/>
                        <a:t/>
                      </a:r>
                      <a:br>
                        <a:rPr lang="nl-NL" sz="1900" baseline="0" dirty="0" smtClean="0"/>
                      </a:br>
                      <a:r>
                        <a:rPr lang="nl-NL" sz="1900" baseline="0" dirty="0" smtClean="0"/>
                        <a:t>         </a:t>
                      </a:r>
                      <a:r>
                        <a:rPr lang="nl-NL" sz="1900" baseline="0" dirty="0" err="1" smtClean="0"/>
                        <a:t>heiße</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das</a:t>
                      </a:r>
                      <a:r>
                        <a:rPr lang="nl-NL" sz="1900" baseline="0" dirty="0" smtClean="0"/>
                        <a:t> </a:t>
                      </a:r>
                      <a:r>
                        <a:rPr lang="nl-NL" sz="1900" baseline="0" dirty="0" err="1" smtClean="0"/>
                        <a:t>alte</a:t>
                      </a:r>
                      <a:r>
                        <a:rPr lang="nl-NL" sz="1900" baseline="0" dirty="0" smtClean="0"/>
                        <a:t>  </a:t>
                      </a:r>
                      <a:br>
                        <a:rPr lang="nl-NL" sz="1900" baseline="0" dirty="0" smtClean="0"/>
                      </a:br>
                      <a:r>
                        <a:rPr lang="nl-NL" sz="1900" baseline="0" dirty="0" err="1" smtClean="0"/>
                        <a:t>ein</a:t>
                      </a:r>
                      <a:r>
                        <a:rPr lang="nl-NL" sz="1900" baseline="0" dirty="0" smtClean="0"/>
                        <a:t> </a:t>
                      </a:r>
                      <a:r>
                        <a:rPr lang="nl-NL" sz="1900" baseline="0" dirty="0" err="1" smtClean="0"/>
                        <a:t>altes</a:t>
                      </a:r>
                      <a:r>
                        <a:rPr lang="nl-NL" sz="1900" baseline="0" dirty="0" smtClean="0"/>
                        <a:t>        </a:t>
                      </a:r>
                      <a:r>
                        <a:rPr lang="nl-NL" sz="1900" baseline="0" dirty="0" err="1" smtClean="0"/>
                        <a:t>Brot</a:t>
                      </a:r>
                      <a:r>
                        <a:rPr lang="nl-NL" sz="1900" baseline="0" dirty="0" smtClean="0"/>
                        <a:t/>
                      </a:r>
                      <a:br>
                        <a:rPr lang="nl-NL" sz="1900" baseline="0" dirty="0" smtClean="0"/>
                      </a:br>
                      <a:r>
                        <a:rPr lang="nl-NL" sz="1900" baseline="0" dirty="0" smtClean="0"/>
                        <a:t>       </a:t>
                      </a:r>
                      <a:r>
                        <a:rPr lang="nl-NL" sz="1900" baseline="0" dirty="0" err="1" smtClean="0"/>
                        <a:t>altes</a:t>
                      </a:r>
                      <a:r>
                        <a:rPr lang="nl-NL" sz="1900" baseline="0" dirty="0" smtClean="0"/>
                        <a:t>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die</a:t>
                      </a:r>
                      <a:r>
                        <a:rPr lang="nl-NL" sz="1900" baseline="0" dirty="0" smtClean="0"/>
                        <a:t>     </a:t>
                      </a:r>
                      <a:r>
                        <a:rPr lang="nl-NL" sz="1900" baseline="0" dirty="0" err="1" smtClean="0"/>
                        <a:t>frischen</a:t>
                      </a:r>
                      <a:r>
                        <a:rPr lang="nl-NL" sz="1900" baseline="0" dirty="0" smtClean="0"/>
                        <a:t/>
                      </a:r>
                      <a:br>
                        <a:rPr lang="nl-NL" sz="1900" baseline="0" dirty="0" smtClean="0"/>
                      </a:br>
                      <a:r>
                        <a:rPr lang="nl-NL" sz="1900" baseline="0" dirty="0" err="1" smtClean="0"/>
                        <a:t>keine</a:t>
                      </a:r>
                      <a:r>
                        <a:rPr lang="nl-NL" sz="1900" baseline="0" dirty="0" smtClean="0"/>
                        <a:t> </a:t>
                      </a:r>
                      <a:r>
                        <a:rPr lang="nl-NL" sz="1900" baseline="0" dirty="0" err="1" smtClean="0"/>
                        <a:t>frischen</a:t>
                      </a:r>
                      <a:r>
                        <a:rPr lang="nl-NL" sz="1900" baseline="0" dirty="0" smtClean="0"/>
                        <a:t>  </a:t>
                      </a:r>
                      <a:r>
                        <a:rPr lang="nl-NL" sz="1900" baseline="0" dirty="0" err="1" smtClean="0"/>
                        <a:t>Eier</a:t>
                      </a:r>
                      <a:r>
                        <a:rPr lang="nl-NL" sz="1900" baseline="0" dirty="0" smtClean="0"/>
                        <a:t/>
                      </a:r>
                      <a:br>
                        <a:rPr lang="nl-NL" sz="1900" baseline="0" dirty="0" smtClean="0"/>
                      </a:br>
                      <a:r>
                        <a:rPr lang="nl-NL" sz="1900" baseline="0" dirty="0" err="1" smtClean="0"/>
                        <a:t>frische</a:t>
                      </a:r>
                      <a:r>
                        <a:rPr lang="nl-NL" sz="1900" baseline="0" dirty="0" smtClean="0"/>
                        <a:t/>
                      </a:r>
                      <a:br>
                        <a:rPr lang="nl-NL" sz="1900" baseline="0" dirty="0" smtClean="0"/>
                      </a:br>
                      <a:endParaRPr lang="nl-NL" sz="1900" b="0" dirty="0">
                        <a:latin typeface="Arial" panose="020B0604020202020204" pitchFamily="34" charset="0"/>
                        <a:cs typeface="Arial" panose="020B0604020202020204" pitchFamily="34" charset="0"/>
                      </a:endParaRPr>
                    </a:p>
                  </a:txBody>
                  <a:tcPr>
                    <a:solidFill>
                      <a:schemeClr val="accent6">
                        <a:lumMod val="75000"/>
                      </a:schemeClr>
                    </a:solidFill>
                  </a:tcPr>
                </a:tc>
              </a:tr>
              <a:tr h="1570169">
                <a:tc>
                  <a:txBody>
                    <a:bodyPr/>
                    <a:lstStyle/>
                    <a:p>
                      <a:r>
                        <a:rPr lang="nl-NL" sz="1900" dirty="0" smtClean="0"/>
                        <a:t>2</a:t>
                      </a:r>
                      <a:r>
                        <a:rPr lang="nl-NL" sz="1900" baseline="30000" dirty="0" smtClean="0"/>
                        <a:t>e</a:t>
                      </a:r>
                      <a:r>
                        <a:rPr lang="nl-NL" sz="1900" dirty="0" smtClean="0"/>
                        <a:t> naamval</a:t>
                      </a:r>
                    </a:p>
                    <a:p>
                      <a:r>
                        <a:rPr lang="nl-NL" sz="1900" dirty="0" smtClean="0"/>
                        <a:t>(</a:t>
                      </a:r>
                      <a:r>
                        <a:rPr lang="nl-NL" sz="1900" dirty="0" err="1" smtClean="0"/>
                        <a:t>genitiv</a:t>
                      </a:r>
                      <a:r>
                        <a:rPr lang="nl-NL" sz="1900" dirty="0" smtClean="0"/>
                        <a:t>)</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t>des</a:t>
                      </a:r>
                      <a:r>
                        <a:rPr lang="nl-NL" sz="1900" baseline="0" dirty="0" smtClean="0"/>
                        <a:t>    roten</a:t>
                      </a:r>
                    </a:p>
                    <a:p>
                      <a:r>
                        <a:rPr lang="nl-NL" sz="1900" baseline="0" dirty="0" err="1" smtClean="0"/>
                        <a:t>eines</a:t>
                      </a:r>
                      <a:r>
                        <a:rPr lang="nl-NL" sz="1900" baseline="0" dirty="0" smtClean="0"/>
                        <a:t> roten   </a:t>
                      </a:r>
                      <a:r>
                        <a:rPr lang="nl-NL" sz="1900" baseline="0" dirty="0" err="1" smtClean="0"/>
                        <a:t>Weines</a:t>
                      </a:r>
                      <a:endParaRPr lang="nl-NL" sz="1900" baseline="0" dirty="0" smtClean="0"/>
                    </a:p>
                    <a:p>
                      <a:r>
                        <a:rPr lang="nl-NL" sz="1900" dirty="0" smtClean="0"/>
                        <a:t>          roten</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der</a:t>
                      </a:r>
                      <a:r>
                        <a:rPr lang="nl-NL" sz="1900" baseline="0" dirty="0" smtClean="0"/>
                        <a:t>    </a:t>
                      </a:r>
                      <a:r>
                        <a:rPr lang="nl-NL" sz="1900" baseline="0" dirty="0" err="1" smtClean="0"/>
                        <a:t>heißen</a:t>
                      </a:r>
                      <a:r>
                        <a:rPr lang="nl-NL" sz="1900" baseline="0" dirty="0" smtClean="0"/>
                        <a:t/>
                      </a:r>
                      <a:br>
                        <a:rPr lang="nl-NL" sz="1900" baseline="0" dirty="0" smtClean="0"/>
                      </a:br>
                      <a:r>
                        <a:rPr lang="nl-NL" sz="1900" baseline="0" dirty="0" err="1" smtClean="0"/>
                        <a:t>einer</a:t>
                      </a:r>
                      <a:r>
                        <a:rPr lang="nl-NL" sz="1900" baseline="0" dirty="0" smtClean="0"/>
                        <a:t> </a:t>
                      </a:r>
                      <a:r>
                        <a:rPr lang="nl-NL" sz="1900" baseline="0" dirty="0" err="1" smtClean="0"/>
                        <a:t>heißen</a:t>
                      </a:r>
                      <a:r>
                        <a:rPr lang="nl-NL" sz="1900" baseline="0" dirty="0" smtClean="0"/>
                        <a:t>  </a:t>
                      </a:r>
                      <a:r>
                        <a:rPr lang="nl-NL" sz="1900" baseline="0" dirty="0" err="1" smtClean="0"/>
                        <a:t>Suppe</a:t>
                      </a:r>
                      <a:r>
                        <a:rPr lang="nl-NL" sz="1900" baseline="0" dirty="0" smtClean="0"/>
                        <a:t/>
                      </a:r>
                      <a:br>
                        <a:rPr lang="nl-NL" sz="1900" baseline="0" dirty="0" smtClean="0"/>
                      </a:br>
                      <a:r>
                        <a:rPr lang="nl-NL" sz="1900" baseline="0" dirty="0" err="1" smtClean="0"/>
                        <a:t>heißer</a:t>
                      </a:r>
                      <a:endParaRPr lang="nl-NL" sz="1900" b="1" dirty="0">
                        <a:latin typeface="Arial" panose="020B0604020202020204" pitchFamily="34" charset="0"/>
                        <a:cs typeface="Arial" panose="020B0604020202020204" pitchFamily="34" charset="0"/>
                      </a:endParaRPr>
                    </a:p>
                  </a:txBody>
                  <a:tcPr>
                    <a:solidFill>
                      <a:schemeClr val="accent6">
                        <a:lumMod val="75000"/>
                      </a:schemeClr>
                    </a:solidFill>
                  </a:tcPr>
                </a:tc>
                <a:tc>
                  <a:txBody>
                    <a:bodyPr/>
                    <a:lstStyle/>
                    <a:p>
                      <a:r>
                        <a:rPr lang="nl-NL" sz="1900" dirty="0" smtClean="0"/>
                        <a:t>des</a:t>
                      </a:r>
                      <a:r>
                        <a:rPr lang="nl-NL" sz="1900" baseline="0" dirty="0" smtClean="0"/>
                        <a:t>    alten</a:t>
                      </a:r>
                      <a:br>
                        <a:rPr lang="nl-NL" sz="1900" baseline="0" dirty="0" smtClean="0"/>
                      </a:br>
                      <a:r>
                        <a:rPr lang="nl-NL" sz="1900" baseline="0" dirty="0" err="1" smtClean="0"/>
                        <a:t>eines</a:t>
                      </a:r>
                      <a:r>
                        <a:rPr lang="nl-NL" sz="1900" baseline="0" dirty="0" smtClean="0"/>
                        <a:t> alten   </a:t>
                      </a:r>
                      <a:r>
                        <a:rPr lang="nl-NL" sz="1900" baseline="0" dirty="0" err="1" smtClean="0"/>
                        <a:t>Brotes</a:t>
                      </a:r>
                      <a:r>
                        <a:rPr lang="nl-NL" sz="1900" baseline="0" dirty="0" smtClean="0"/>
                        <a:t/>
                      </a:r>
                      <a:br>
                        <a:rPr lang="nl-NL" sz="1900" baseline="0" dirty="0" smtClean="0"/>
                      </a:br>
                      <a:r>
                        <a:rPr lang="nl-NL" sz="1900" baseline="0" dirty="0" smtClean="0"/>
                        <a:t>           alten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der</a:t>
                      </a:r>
                      <a:r>
                        <a:rPr lang="nl-NL" sz="1900" baseline="0" dirty="0" smtClean="0"/>
                        <a:t>     </a:t>
                      </a:r>
                      <a:r>
                        <a:rPr lang="nl-NL" sz="1900" baseline="0" dirty="0" err="1" smtClean="0"/>
                        <a:t>frischen</a:t>
                      </a:r>
                      <a:r>
                        <a:rPr lang="nl-NL" sz="1900" baseline="0" dirty="0" smtClean="0"/>
                        <a:t/>
                      </a:r>
                      <a:br>
                        <a:rPr lang="nl-NL" sz="1900" baseline="0" dirty="0" smtClean="0"/>
                      </a:br>
                      <a:r>
                        <a:rPr lang="nl-NL" sz="1900" baseline="0" dirty="0" err="1" smtClean="0"/>
                        <a:t>keiner</a:t>
                      </a:r>
                      <a:r>
                        <a:rPr lang="nl-NL" sz="1900" baseline="0" dirty="0" smtClean="0"/>
                        <a:t> </a:t>
                      </a:r>
                      <a:r>
                        <a:rPr lang="nl-NL" sz="1900" baseline="0" dirty="0" err="1" smtClean="0"/>
                        <a:t>frischen</a:t>
                      </a:r>
                      <a:r>
                        <a:rPr lang="nl-NL" sz="1900" baseline="0" dirty="0" smtClean="0"/>
                        <a:t> </a:t>
                      </a:r>
                      <a:r>
                        <a:rPr lang="nl-NL" sz="1900" baseline="0" dirty="0" err="1" smtClean="0"/>
                        <a:t>Eier</a:t>
                      </a:r>
                      <a:endParaRPr lang="nl-NL" sz="1900" baseline="0" dirty="0" smtClean="0"/>
                    </a:p>
                    <a:p>
                      <a:r>
                        <a:rPr lang="nl-NL" sz="1900" baseline="0" dirty="0" err="1" smtClean="0"/>
                        <a:t>frischer</a:t>
                      </a:r>
                      <a:r>
                        <a:rPr lang="nl-NL" sz="1900" baseline="0" dirty="0" smtClean="0"/>
                        <a:t/>
                      </a:r>
                      <a:br>
                        <a:rPr lang="nl-NL" sz="1900" baseline="0" dirty="0" smtClean="0"/>
                      </a:br>
                      <a:endParaRPr lang="nl-NL" sz="1900" b="0" dirty="0">
                        <a:latin typeface="Arial" panose="020B0604020202020204" pitchFamily="34" charset="0"/>
                        <a:cs typeface="Arial" panose="020B0604020202020204" pitchFamily="34" charset="0"/>
                      </a:endParaRPr>
                    </a:p>
                  </a:txBody>
                  <a:tcPr>
                    <a:solidFill>
                      <a:schemeClr val="accent6">
                        <a:lumMod val="75000"/>
                      </a:schemeClr>
                    </a:solidFill>
                  </a:tcPr>
                </a:tc>
              </a:tr>
              <a:tr h="1570169">
                <a:tc>
                  <a:txBody>
                    <a:bodyPr/>
                    <a:lstStyle/>
                    <a:p>
                      <a:r>
                        <a:rPr lang="nl-NL" sz="1900" dirty="0" smtClean="0"/>
                        <a:t>3</a:t>
                      </a:r>
                      <a:r>
                        <a:rPr lang="nl-NL" sz="1900" baseline="30000" dirty="0" smtClean="0"/>
                        <a:t>e</a:t>
                      </a:r>
                      <a:r>
                        <a:rPr lang="nl-NL" sz="1900" dirty="0" smtClean="0"/>
                        <a:t> naamval </a:t>
                      </a:r>
                    </a:p>
                    <a:p>
                      <a:r>
                        <a:rPr lang="nl-NL" sz="1900" dirty="0" smtClean="0"/>
                        <a:t>(</a:t>
                      </a:r>
                      <a:r>
                        <a:rPr lang="nl-NL" sz="1900" dirty="0" err="1" smtClean="0"/>
                        <a:t>dativ</a:t>
                      </a:r>
                      <a:r>
                        <a:rPr lang="nl-NL" sz="1900" dirty="0" smtClean="0"/>
                        <a:t>; meewerkend</a:t>
                      </a:r>
                      <a:r>
                        <a:rPr lang="nl-NL" sz="1900" baseline="0" dirty="0" smtClean="0"/>
                        <a:t> voorwerp)</a:t>
                      </a:r>
                      <a:endParaRPr lang="nl-NL" sz="1900" dirty="0">
                        <a:latin typeface="Arial" panose="020B0604020202020204" pitchFamily="34" charset="0"/>
                        <a:cs typeface="Arial" panose="020B0604020202020204" pitchFamily="34" charset="0"/>
                      </a:endParaRPr>
                    </a:p>
                  </a:txBody>
                  <a:tcPr/>
                </a:tc>
                <a:tc>
                  <a:txBody>
                    <a:bodyPr/>
                    <a:lstStyle/>
                    <a:p>
                      <a:r>
                        <a:rPr lang="nl-NL" sz="1900" dirty="0" err="1" smtClean="0"/>
                        <a:t>dem</a:t>
                      </a:r>
                      <a:r>
                        <a:rPr lang="nl-NL" sz="1900" baseline="0" dirty="0" smtClean="0"/>
                        <a:t>    roten</a:t>
                      </a:r>
                    </a:p>
                    <a:p>
                      <a:r>
                        <a:rPr lang="nl-NL" sz="1900" baseline="0" dirty="0" err="1" smtClean="0"/>
                        <a:t>einem</a:t>
                      </a:r>
                      <a:r>
                        <a:rPr lang="nl-NL" sz="1900" baseline="0" dirty="0" smtClean="0"/>
                        <a:t> roten     </a:t>
                      </a:r>
                      <a:r>
                        <a:rPr lang="nl-NL" sz="1900" baseline="0" dirty="0" err="1" smtClean="0"/>
                        <a:t>Wein</a:t>
                      </a:r>
                      <a:endParaRPr lang="nl-NL" sz="1900" baseline="0" dirty="0" smtClean="0"/>
                    </a:p>
                    <a:p>
                      <a:r>
                        <a:rPr lang="nl-NL" sz="1900" dirty="0" err="1" smtClean="0"/>
                        <a:t>rotem</a:t>
                      </a:r>
                      <a:endParaRPr lang="nl-NL" sz="1900" b="1" dirty="0">
                        <a:latin typeface="Arial" panose="020B0604020202020204" pitchFamily="34" charset="0"/>
                        <a:cs typeface="Arial" panose="020B0604020202020204" pitchFamily="34" charset="0"/>
                      </a:endParaRPr>
                    </a:p>
                  </a:txBody>
                  <a:tcPr/>
                </a:tc>
                <a:tc>
                  <a:txBody>
                    <a:bodyPr/>
                    <a:lstStyle/>
                    <a:p>
                      <a:r>
                        <a:rPr lang="nl-NL" sz="1900" dirty="0" smtClean="0"/>
                        <a:t>der</a:t>
                      </a:r>
                      <a:r>
                        <a:rPr lang="nl-NL" sz="1900" baseline="0" dirty="0" smtClean="0"/>
                        <a:t>    </a:t>
                      </a:r>
                      <a:r>
                        <a:rPr lang="nl-NL" sz="1900" baseline="0" dirty="0" err="1" smtClean="0"/>
                        <a:t>heißen</a:t>
                      </a:r>
                      <a:r>
                        <a:rPr lang="nl-NL" sz="1900" baseline="0" dirty="0" smtClean="0"/>
                        <a:t/>
                      </a:r>
                      <a:br>
                        <a:rPr lang="nl-NL" sz="1900" baseline="0" dirty="0" smtClean="0"/>
                      </a:br>
                      <a:r>
                        <a:rPr lang="nl-NL" sz="1900" baseline="0" dirty="0" err="1" smtClean="0"/>
                        <a:t>einer</a:t>
                      </a:r>
                      <a:r>
                        <a:rPr lang="nl-NL" sz="1900" baseline="0" dirty="0" smtClean="0"/>
                        <a:t> </a:t>
                      </a:r>
                      <a:r>
                        <a:rPr lang="nl-NL" sz="1900" baseline="0" dirty="0" err="1" smtClean="0"/>
                        <a:t>heißen</a:t>
                      </a:r>
                      <a:r>
                        <a:rPr lang="nl-NL" sz="1900" baseline="0" dirty="0" smtClean="0"/>
                        <a:t> </a:t>
                      </a:r>
                      <a:r>
                        <a:rPr lang="nl-NL" sz="1900" baseline="0" dirty="0" err="1" smtClean="0"/>
                        <a:t>Suppe</a:t>
                      </a:r>
                      <a:endParaRPr lang="nl-NL" sz="1900" baseline="0" dirty="0" smtClean="0"/>
                    </a:p>
                    <a:p>
                      <a:r>
                        <a:rPr lang="nl-NL" sz="1900" baseline="0" dirty="0" err="1" smtClean="0"/>
                        <a:t>heißer</a:t>
                      </a:r>
                      <a:endParaRPr lang="nl-NL" sz="1900" b="1" dirty="0">
                        <a:latin typeface="Arial" panose="020B0604020202020204" pitchFamily="34" charset="0"/>
                        <a:cs typeface="Arial" panose="020B0604020202020204" pitchFamily="34" charset="0"/>
                      </a:endParaRPr>
                    </a:p>
                  </a:txBody>
                  <a:tcPr/>
                </a:tc>
                <a:tc>
                  <a:txBody>
                    <a:bodyPr/>
                    <a:lstStyle/>
                    <a:p>
                      <a:r>
                        <a:rPr lang="nl-NL" sz="1900" dirty="0" err="1" smtClean="0"/>
                        <a:t>dem</a:t>
                      </a:r>
                      <a:r>
                        <a:rPr lang="nl-NL" sz="1900" baseline="0" dirty="0" smtClean="0"/>
                        <a:t>    alten</a:t>
                      </a:r>
                      <a:br>
                        <a:rPr lang="nl-NL" sz="1900" baseline="0" dirty="0" smtClean="0"/>
                      </a:br>
                      <a:r>
                        <a:rPr lang="nl-NL" sz="1900" baseline="0" dirty="0" err="1" smtClean="0"/>
                        <a:t>einem</a:t>
                      </a:r>
                      <a:r>
                        <a:rPr lang="nl-NL" sz="1900" baseline="0" dirty="0" smtClean="0"/>
                        <a:t> alten  </a:t>
                      </a:r>
                      <a:r>
                        <a:rPr lang="nl-NL" sz="1900" baseline="0" dirty="0" err="1" smtClean="0"/>
                        <a:t>Brot</a:t>
                      </a:r>
                      <a:r>
                        <a:rPr lang="nl-NL" sz="1900" baseline="0" dirty="0" smtClean="0"/>
                        <a:t/>
                      </a:r>
                      <a:br>
                        <a:rPr lang="nl-NL" sz="1900" baseline="0" dirty="0" smtClean="0"/>
                      </a:br>
                      <a:r>
                        <a:rPr lang="nl-NL" sz="1900" baseline="0" dirty="0" err="1" smtClean="0"/>
                        <a:t>altem</a:t>
                      </a:r>
                      <a:r>
                        <a:rPr lang="nl-NL" sz="1900" baseline="0" dirty="0" smtClean="0"/>
                        <a:t> </a:t>
                      </a:r>
                      <a:endParaRPr lang="nl-NL" sz="1900" b="1" dirty="0">
                        <a:latin typeface="Arial" panose="020B0604020202020204" pitchFamily="34" charset="0"/>
                        <a:cs typeface="Arial" panose="020B0604020202020204" pitchFamily="34" charset="0"/>
                      </a:endParaRPr>
                    </a:p>
                  </a:txBody>
                  <a:tcPr/>
                </a:tc>
                <a:tc>
                  <a:txBody>
                    <a:bodyPr/>
                    <a:lstStyle/>
                    <a:p>
                      <a:r>
                        <a:rPr lang="nl-NL" sz="1900" dirty="0" smtClean="0"/>
                        <a:t>den</a:t>
                      </a:r>
                      <a:r>
                        <a:rPr lang="nl-NL" sz="1900" baseline="0" dirty="0" smtClean="0"/>
                        <a:t>      </a:t>
                      </a:r>
                      <a:r>
                        <a:rPr lang="nl-NL" sz="1900" baseline="0" dirty="0" err="1" smtClean="0"/>
                        <a:t>frischen</a:t>
                      </a:r>
                      <a:r>
                        <a:rPr lang="nl-NL" sz="1900" baseline="0" dirty="0" smtClean="0"/>
                        <a:t/>
                      </a:r>
                      <a:br>
                        <a:rPr lang="nl-NL" sz="1900" baseline="0" dirty="0" smtClean="0"/>
                      </a:br>
                      <a:r>
                        <a:rPr lang="nl-NL" sz="1900" baseline="0" dirty="0" err="1" smtClean="0"/>
                        <a:t>keinen</a:t>
                      </a:r>
                      <a:r>
                        <a:rPr lang="nl-NL" sz="1900" baseline="0" dirty="0" smtClean="0"/>
                        <a:t> </a:t>
                      </a:r>
                      <a:r>
                        <a:rPr lang="nl-NL" sz="1900" baseline="0" dirty="0" err="1" smtClean="0"/>
                        <a:t>frischen</a:t>
                      </a:r>
                      <a:r>
                        <a:rPr lang="nl-NL" sz="1900" baseline="0" dirty="0" smtClean="0"/>
                        <a:t> </a:t>
                      </a:r>
                      <a:r>
                        <a:rPr lang="nl-NL" sz="1900" baseline="0" dirty="0" err="1" smtClean="0"/>
                        <a:t>Eiern</a:t>
                      </a:r>
                      <a:endParaRPr lang="nl-NL" sz="1900" baseline="0" dirty="0" smtClean="0"/>
                    </a:p>
                    <a:p>
                      <a:r>
                        <a:rPr lang="nl-NL" sz="1900" baseline="0" dirty="0" err="1" smtClean="0"/>
                        <a:t>frischen</a:t>
                      </a:r>
                      <a:r>
                        <a:rPr lang="nl-NL" sz="1900" baseline="0" dirty="0" smtClean="0"/>
                        <a:t/>
                      </a:r>
                      <a:br>
                        <a:rPr lang="nl-NL" sz="1900" baseline="0" dirty="0" smtClean="0"/>
                      </a:br>
                      <a:endParaRPr lang="nl-NL" sz="1900" b="0" dirty="0">
                        <a:latin typeface="Arial" panose="020B0604020202020204" pitchFamily="34" charset="0"/>
                        <a:cs typeface="Arial" panose="020B0604020202020204" pitchFamily="34" charset="0"/>
                      </a:endParaRPr>
                    </a:p>
                  </a:txBody>
                  <a:tcPr>
                    <a:solidFill>
                      <a:schemeClr val="accent6">
                        <a:lumMod val="75000"/>
                      </a:schemeClr>
                    </a:solidFill>
                  </a:tcPr>
                </a:tc>
              </a:tr>
              <a:tr h="1570169">
                <a:tc>
                  <a:txBody>
                    <a:bodyPr/>
                    <a:lstStyle/>
                    <a:p>
                      <a:r>
                        <a:rPr lang="nl-NL" sz="1900" dirty="0" smtClean="0"/>
                        <a:t>4</a:t>
                      </a:r>
                      <a:r>
                        <a:rPr lang="nl-NL" sz="1900" baseline="30000" dirty="0" smtClean="0"/>
                        <a:t>e</a:t>
                      </a:r>
                      <a:r>
                        <a:rPr lang="nl-NL" sz="1900" dirty="0" smtClean="0"/>
                        <a:t> naamval</a:t>
                      </a:r>
                    </a:p>
                    <a:p>
                      <a:r>
                        <a:rPr lang="nl-NL" sz="1900" dirty="0" smtClean="0"/>
                        <a:t>(</a:t>
                      </a:r>
                      <a:r>
                        <a:rPr lang="nl-NL" sz="1900" dirty="0" err="1" smtClean="0"/>
                        <a:t>akkusativ</a:t>
                      </a:r>
                      <a:r>
                        <a:rPr lang="nl-NL" sz="1900" dirty="0" smtClean="0"/>
                        <a:t>; lijdend voorwerp)</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t>den</a:t>
                      </a:r>
                      <a:r>
                        <a:rPr lang="nl-NL" sz="1900" baseline="0" dirty="0" smtClean="0"/>
                        <a:t>    roten</a:t>
                      </a:r>
                    </a:p>
                    <a:p>
                      <a:r>
                        <a:rPr lang="nl-NL" sz="1900" baseline="0" dirty="0" err="1" smtClean="0"/>
                        <a:t>einen</a:t>
                      </a:r>
                      <a:r>
                        <a:rPr lang="nl-NL" sz="1900" baseline="0" dirty="0" smtClean="0"/>
                        <a:t> roten     </a:t>
                      </a:r>
                      <a:r>
                        <a:rPr lang="nl-NL" sz="1900" baseline="0" dirty="0" err="1" smtClean="0"/>
                        <a:t>Wein</a:t>
                      </a:r>
                      <a:endParaRPr lang="nl-NL" sz="1900" baseline="0" dirty="0" smtClean="0"/>
                    </a:p>
                    <a:p>
                      <a:r>
                        <a:rPr lang="nl-NL" sz="1900" dirty="0" smtClean="0"/>
                        <a:t>           roten</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die </a:t>
                      </a:r>
                      <a:r>
                        <a:rPr lang="nl-NL" sz="1900" baseline="0" dirty="0" smtClean="0"/>
                        <a:t>  </a:t>
                      </a:r>
                      <a:r>
                        <a:rPr lang="nl-NL" sz="1900" baseline="0" dirty="0" err="1" smtClean="0"/>
                        <a:t>heiße</a:t>
                      </a:r>
                      <a:r>
                        <a:rPr lang="nl-NL" sz="1900" baseline="0" dirty="0" smtClean="0"/>
                        <a:t/>
                      </a:r>
                      <a:br>
                        <a:rPr lang="nl-NL" sz="1900" baseline="0" dirty="0" smtClean="0"/>
                      </a:br>
                      <a:r>
                        <a:rPr lang="nl-NL" sz="1900" baseline="0" dirty="0" err="1" smtClean="0"/>
                        <a:t>eine</a:t>
                      </a:r>
                      <a:r>
                        <a:rPr lang="nl-NL" sz="1900" baseline="0" dirty="0" smtClean="0"/>
                        <a:t> </a:t>
                      </a:r>
                      <a:r>
                        <a:rPr lang="nl-NL" sz="1900" baseline="0" dirty="0" err="1" smtClean="0"/>
                        <a:t>heiße</a:t>
                      </a:r>
                      <a:r>
                        <a:rPr lang="nl-NL" sz="1900" baseline="0" dirty="0" smtClean="0"/>
                        <a:t>  </a:t>
                      </a:r>
                      <a:r>
                        <a:rPr lang="nl-NL" sz="1900" baseline="0" dirty="0" err="1" smtClean="0"/>
                        <a:t>Suppe</a:t>
                      </a:r>
                      <a:r>
                        <a:rPr lang="nl-NL" sz="1900" baseline="0" dirty="0" smtClean="0"/>
                        <a:t/>
                      </a:r>
                      <a:br>
                        <a:rPr lang="nl-NL" sz="1900" baseline="0" dirty="0" smtClean="0"/>
                      </a:br>
                      <a:r>
                        <a:rPr lang="nl-NL" sz="1900" baseline="0" dirty="0" smtClean="0"/>
                        <a:t>         </a:t>
                      </a:r>
                      <a:r>
                        <a:rPr lang="nl-NL" sz="1900" baseline="0" dirty="0" err="1" smtClean="0"/>
                        <a:t>heiße</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das</a:t>
                      </a:r>
                      <a:r>
                        <a:rPr lang="nl-NL" sz="1900" baseline="0" dirty="0" smtClean="0"/>
                        <a:t> </a:t>
                      </a:r>
                      <a:r>
                        <a:rPr lang="nl-NL" sz="1900" baseline="0" dirty="0" err="1" smtClean="0"/>
                        <a:t>alte</a:t>
                      </a:r>
                      <a:r>
                        <a:rPr lang="nl-NL" sz="1900" baseline="0" dirty="0" smtClean="0"/>
                        <a:t/>
                      </a:r>
                      <a:br>
                        <a:rPr lang="nl-NL" sz="1900" baseline="0" dirty="0" smtClean="0"/>
                      </a:br>
                      <a:r>
                        <a:rPr lang="nl-NL" sz="1900" baseline="0" dirty="0" err="1" smtClean="0"/>
                        <a:t>ein</a:t>
                      </a:r>
                      <a:r>
                        <a:rPr lang="nl-NL" sz="1900" baseline="0" dirty="0" smtClean="0"/>
                        <a:t> </a:t>
                      </a:r>
                      <a:r>
                        <a:rPr lang="nl-NL" sz="1900" baseline="0" dirty="0" err="1" smtClean="0"/>
                        <a:t>altes</a:t>
                      </a:r>
                      <a:r>
                        <a:rPr lang="nl-NL" sz="1900" baseline="0" dirty="0" smtClean="0"/>
                        <a:t>        </a:t>
                      </a:r>
                      <a:r>
                        <a:rPr lang="nl-NL" sz="1900" baseline="0" dirty="0" err="1" smtClean="0"/>
                        <a:t>Brot</a:t>
                      </a:r>
                      <a:r>
                        <a:rPr lang="nl-NL" sz="1900" baseline="0" dirty="0" smtClean="0"/>
                        <a:t/>
                      </a:r>
                      <a:br>
                        <a:rPr lang="nl-NL" sz="1900" baseline="0" dirty="0" smtClean="0"/>
                      </a:br>
                      <a:r>
                        <a:rPr lang="nl-NL" sz="1900" baseline="0" dirty="0" smtClean="0"/>
                        <a:t>       </a:t>
                      </a:r>
                      <a:r>
                        <a:rPr lang="nl-NL" sz="1900" baseline="0" dirty="0" err="1" smtClean="0"/>
                        <a:t>altes</a:t>
                      </a:r>
                      <a:r>
                        <a:rPr lang="nl-NL" sz="1900" baseline="0" dirty="0" smtClean="0"/>
                        <a:t>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t>die</a:t>
                      </a:r>
                      <a:r>
                        <a:rPr lang="nl-NL" sz="1900" baseline="0" dirty="0" smtClean="0"/>
                        <a:t>      </a:t>
                      </a:r>
                      <a:r>
                        <a:rPr lang="nl-NL" sz="1900" baseline="0" dirty="0" err="1" smtClean="0"/>
                        <a:t>frischen</a:t>
                      </a:r>
                      <a:r>
                        <a:rPr lang="nl-NL" sz="1900" baseline="0" dirty="0" smtClean="0"/>
                        <a:t/>
                      </a:r>
                      <a:br>
                        <a:rPr lang="nl-NL" sz="1900" baseline="0" dirty="0" smtClean="0"/>
                      </a:br>
                      <a:r>
                        <a:rPr lang="nl-NL" sz="1900" baseline="0" dirty="0" err="1" smtClean="0"/>
                        <a:t>keine</a:t>
                      </a:r>
                      <a:r>
                        <a:rPr lang="nl-NL" sz="1900" baseline="0" dirty="0" smtClean="0"/>
                        <a:t>  </a:t>
                      </a:r>
                      <a:r>
                        <a:rPr lang="nl-NL" sz="1900" baseline="0" dirty="0" err="1" smtClean="0"/>
                        <a:t>frischen</a:t>
                      </a:r>
                      <a:r>
                        <a:rPr lang="nl-NL" sz="1900" baseline="0" dirty="0" smtClean="0"/>
                        <a:t>  </a:t>
                      </a:r>
                      <a:r>
                        <a:rPr lang="nl-NL" sz="1900" baseline="0" dirty="0" err="1" smtClean="0"/>
                        <a:t>Eier</a:t>
                      </a:r>
                      <a:endParaRPr lang="nl-NL" sz="1900" baseline="0" dirty="0" smtClean="0"/>
                    </a:p>
                    <a:p>
                      <a:r>
                        <a:rPr lang="nl-NL" sz="1900" baseline="0" dirty="0" err="1" smtClean="0"/>
                        <a:t>frische</a:t>
                      </a:r>
                      <a:r>
                        <a:rPr lang="nl-NL" sz="1900" baseline="0" dirty="0" smtClean="0"/>
                        <a:t/>
                      </a:r>
                      <a:br>
                        <a:rPr lang="nl-NL" sz="1900" baseline="0" dirty="0" smtClean="0"/>
                      </a:br>
                      <a:endParaRPr lang="nl-NL" sz="1900" b="0" dirty="0">
                        <a:latin typeface="Arial" panose="020B0604020202020204" pitchFamily="34" charset="0"/>
                        <a:cs typeface="Arial" panose="020B0604020202020204" pitchFamily="34" charset="0"/>
                      </a:endParaRPr>
                    </a:p>
                  </a:txBody>
                  <a:tcPr>
                    <a:solidFill>
                      <a:schemeClr val="accent6">
                        <a:lumMod val="75000"/>
                      </a:schemeClr>
                    </a:solidFill>
                  </a:tcPr>
                </a:tc>
              </a:tr>
            </a:tbl>
          </a:graphicData>
        </a:graphic>
      </p:graphicFrame>
    </p:spTree>
    <p:extLst>
      <p:ext uri="{BB962C8B-B14F-4D97-AF65-F5344CB8AC3E}">
        <p14:creationId xmlns:p14="http://schemas.microsoft.com/office/powerpoint/2010/main" val="3610933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jn">
  <a:themeElements>
    <a:clrScheme name="Berlij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j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j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Berlijn</Template>
  <TotalTime>6</TotalTime>
  <Words>310</Words>
  <Application>Microsoft Office PowerPoint</Application>
  <PresentationFormat>Breedbeeld</PresentationFormat>
  <Paragraphs>64</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Trebuchet MS</vt:lpstr>
      <vt:lpstr>Berlijn</vt:lpstr>
      <vt:lpstr>Die ,Null-Gruppe’</vt:lpstr>
      <vt:lpstr>Wie funktioniert die ,Null-Gruppe’? (1)</vt:lpstr>
      <vt:lpstr>Die 1. Weise, um sich die Null-Gruppe zu merken</vt:lpstr>
      <vt:lpstr>Die 2. Weise, um sich die Null-Gruppe zu merken</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,Null-Gruppe’</dc:title>
  <dc:creator>Marieke van der Kammen</dc:creator>
  <cp:lastModifiedBy>Kammen, MMA (Marieke) van der</cp:lastModifiedBy>
  <cp:revision>7</cp:revision>
  <dcterms:created xsi:type="dcterms:W3CDTF">2016-02-08T10:42:45Z</dcterms:created>
  <dcterms:modified xsi:type="dcterms:W3CDTF">2016-07-25T17:20:41Z</dcterms:modified>
</cp:coreProperties>
</file>